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5" r:id="rId2"/>
    <p:sldId id="256" r:id="rId3"/>
    <p:sldId id="266" r:id="rId4"/>
    <p:sldId id="383" r:id="rId5"/>
    <p:sldId id="528" r:id="rId6"/>
    <p:sldId id="589" r:id="rId7"/>
    <p:sldId id="529" r:id="rId8"/>
    <p:sldId id="530" r:id="rId9"/>
    <p:sldId id="531" r:id="rId10"/>
    <p:sldId id="532" r:id="rId11"/>
    <p:sldId id="534" r:id="rId12"/>
    <p:sldId id="540" r:id="rId13"/>
    <p:sldId id="590" r:id="rId14"/>
    <p:sldId id="535" r:id="rId15"/>
    <p:sldId id="536" r:id="rId16"/>
    <p:sldId id="537" r:id="rId17"/>
    <p:sldId id="538" r:id="rId18"/>
    <p:sldId id="539" r:id="rId19"/>
    <p:sldId id="548" r:id="rId20"/>
    <p:sldId id="541" r:id="rId21"/>
    <p:sldId id="591" r:id="rId22"/>
    <p:sldId id="542" r:id="rId23"/>
    <p:sldId id="543" r:id="rId24"/>
    <p:sldId id="544" r:id="rId25"/>
    <p:sldId id="545" r:id="rId26"/>
    <p:sldId id="546" r:id="rId27"/>
    <p:sldId id="554" r:id="rId28"/>
    <p:sldId id="547" r:id="rId29"/>
    <p:sldId id="555" r:id="rId30"/>
    <p:sldId id="556" r:id="rId31"/>
    <p:sldId id="557" r:id="rId32"/>
    <p:sldId id="558" r:id="rId33"/>
    <p:sldId id="559" r:id="rId34"/>
    <p:sldId id="560" r:id="rId35"/>
    <p:sldId id="561" r:id="rId36"/>
    <p:sldId id="562" r:id="rId37"/>
    <p:sldId id="563" r:id="rId38"/>
    <p:sldId id="594" r:id="rId39"/>
    <p:sldId id="564" r:id="rId40"/>
    <p:sldId id="565" r:id="rId41"/>
    <p:sldId id="592" r:id="rId42"/>
    <p:sldId id="566" r:id="rId43"/>
    <p:sldId id="568" r:id="rId44"/>
    <p:sldId id="571" r:id="rId45"/>
    <p:sldId id="569" r:id="rId46"/>
    <p:sldId id="570" r:id="rId47"/>
    <p:sldId id="573" r:id="rId48"/>
    <p:sldId id="574" r:id="rId49"/>
    <p:sldId id="575" r:id="rId50"/>
    <p:sldId id="576" r:id="rId51"/>
    <p:sldId id="577" r:id="rId52"/>
    <p:sldId id="578" r:id="rId53"/>
    <p:sldId id="579" r:id="rId54"/>
    <p:sldId id="583" r:id="rId55"/>
    <p:sldId id="580" r:id="rId56"/>
    <p:sldId id="585" r:id="rId57"/>
    <p:sldId id="586" r:id="rId58"/>
    <p:sldId id="593" r:id="rId59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8898" autoAdjust="0"/>
  </p:normalViewPr>
  <p:slideViewPr>
    <p:cSldViewPr>
      <p:cViewPr varScale="1">
        <p:scale>
          <a:sx n="73" d="100"/>
          <a:sy n="73" d="100"/>
        </p:scale>
        <p:origin x="1434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단계별로 배우는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2137" b="1326"/>
          <a:stretch/>
        </p:blipFill>
        <p:spPr>
          <a:xfrm>
            <a:off x="324991" y="1772816"/>
            <a:ext cx="81915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758840"/>
            <a:ext cx="89344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4"/>
          <p:cNvSpPr txBox="1">
            <a:spLocks/>
          </p:cNvSpPr>
          <p:nvPr/>
        </p:nvSpPr>
        <p:spPr bwMode="auto">
          <a:xfrm>
            <a:off x="539552" y="1733202"/>
            <a:ext cx="8208912" cy="486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000" dirty="0" smtClean="0"/>
              <a:t>컴포넌트 트리와 초기 화면</a:t>
            </a:r>
            <a:endParaRPr kumimoji="0"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50550"/>
            <a:ext cx="4353768" cy="3629453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4"/>
          <p:cNvSpPr txBox="1">
            <a:spLocks/>
          </p:cNvSpPr>
          <p:nvPr/>
        </p:nvSpPr>
        <p:spPr bwMode="auto">
          <a:xfrm>
            <a:off x="539552" y="1733203"/>
            <a:ext cx="8208912" cy="450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smtClean="0"/>
              <a:t>(c)</a:t>
            </a:r>
            <a:r>
              <a:rPr kumimoji="0" lang="ko-KR" altLang="en-US" dirty="0" smtClean="0"/>
              <a:t>는 </a:t>
            </a:r>
            <a:r>
              <a:rPr kumimoji="0" lang="ko-KR" altLang="en-US" dirty="0"/>
              <a:t>‘첫 번째 그림 </a:t>
            </a:r>
            <a:r>
              <a:rPr kumimoji="0" lang="ko-KR" altLang="en-US" dirty="0" err="1"/>
              <a:t>숨기기’를</a:t>
            </a:r>
            <a:r>
              <a:rPr kumimoji="0" lang="ko-KR" altLang="en-US" dirty="0"/>
              <a:t> </a:t>
            </a:r>
            <a:r>
              <a:rPr kumimoji="0" lang="ko-KR" altLang="en-US" dirty="0" smtClean="0"/>
              <a:t>클릭하여 </a:t>
            </a:r>
            <a:r>
              <a:rPr kumimoji="0" lang="en-US" altLang="ko-KR" dirty="0" smtClean="0"/>
              <a:t>INVISIBLE </a:t>
            </a:r>
            <a:r>
              <a:rPr kumimoji="0" lang="ko-KR" altLang="en-US" dirty="0"/>
              <a:t>속성을 적용한 </a:t>
            </a:r>
            <a:r>
              <a:rPr kumimoji="0" lang="ko-KR" altLang="en-US" dirty="0" smtClean="0"/>
              <a:t>결과</a:t>
            </a:r>
            <a:endParaRPr kumimoji="0" lang="en-US" altLang="ko-KR" dirty="0" smtClean="0"/>
          </a:p>
          <a:p>
            <a:r>
              <a:rPr kumimoji="0" lang="en-US" altLang="ko-KR" dirty="0" smtClean="0"/>
              <a:t>(d)</a:t>
            </a:r>
            <a:r>
              <a:rPr kumimoji="0" lang="ko-KR" altLang="en-US" dirty="0" smtClean="0"/>
              <a:t>는 </a:t>
            </a:r>
            <a:r>
              <a:rPr kumimoji="0" lang="ko-KR" altLang="en-US" dirty="0"/>
              <a:t>‘첫 번째 그림 </a:t>
            </a:r>
            <a:r>
              <a:rPr kumimoji="0" lang="ko-KR" altLang="en-US" dirty="0" err="1" smtClean="0"/>
              <a:t>없애기</a:t>
            </a:r>
            <a:r>
              <a:rPr kumimoji="0" lang="ko-KR" altLang="en-US" dirty="0" err="1"/>
              <a:t>’를</a:t>
            </a:r>
            <a:r>
              <a:rPr kumimoji="0" lang="ko-KR" altLang="en-US" dirty="0"/>
              <a:t> 클릭하여 </a:t>
            </a:r>
            <a:r>
              <a:rPr kumimoji="0" lang="en-US" altLang="ko-KR" dirty="0"/>
              <a:t>GONE </a:t>
            </a:r>
            <a:r>
              <a:rPr kumimoji="0" lang="ko-KR" altLang="en-US" dirty="0"/>
              <a:t>속성을 적용한 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751094"/>
            <a:ext cx="3935950" cy="37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1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장의 </a:t>
            </a:r>
            <a:r>
              <a:rPr lang="en-US" altLang="ko-KR" dirty="0"/>
              <a:t>Hello </a:t>
            </a:r>
            <a:r>
              <a:rPr lang="ko-KR" altLang="en-US" dirty="0"/>
              <a:t>예제처럼 프로젝트를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69" y="2433192"/>
            <a:ext cx="4422577" cy="3413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64" y="4365104"/>
            <a:ext cx="3528043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컴포넌트 </a:t>
            </a:r>
            <a:r>
              <a:rPr lang="ko-KR" altLang="en-US" dirty="0"/>
              <a:t>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 smtClean="0"/>
              <a:t> </a:t>
            </a:r>
            <a:r>
              <a:rPr lang="ko-KR" altLang="en-US" dirty="0"/>
              <a:t>수정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92051"/>
            <a:ext cx="8610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70" y="1799511"/>
            <a:ext cx="8677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3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다음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72611" y="2197609"/>
            <a:ext cx="6263685" cy="4687775"/>
            <a:chOff x="787039" y="2144272"/>
            <a:chExt cx="6490740" cy="485770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2144272"/>
              <a:ext cx="6419177" cy="40719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13346"/>
            <a:stretch/>
          </p:blipFill>
          <p:spPr>
            <a:xfrm>
              <a:off x="787039" y="6059392"/>
              <a:ext cx="6490740" cy="942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9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 smtClean="0"/>
              <a:t>위젯 ▶ 뷰의 공통 속성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제공되는 크기 지정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레이아웃 </a:t>
            </a:r>
            <a:r>
              <a:rPr lang="ko-KR" altLang="en-US" dirty="0"/>
              <a:t>리소스에서 뷰의 크기를 지정할 </a:t>
            </a:r>
            <a:r>
              <a:rPr lang="ko-KR" altLang="en-US" dirty="0" smtClean="0"/>
              <a:t>때 숫자 </a:t>
            </a:r>
            <a:r>
              <a:rPr lang="ko-KR" altLang="en-US" dirty="0"/>
              <a:t>뒤에 붙여서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8"/>
            <a:ext cx="8801100" cy="7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23046"/>
            <a:ext cx="6691115" cy="41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 smtClean="0"/>
              <a:t>위젯 ▶ 크기 지정 단위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크기 지정 단위를 버튼의 폭에 적용한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77676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4308909" cy="44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5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02. </a:t>
            </a:r>
            <a:r>
              <a:rPr lang="ko-KR" altLang="en-US" sz="2800" dirty="0" smtClean="0"/>
              <a:t>레이아웃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크기 지정 단위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77676"/>
            <a:ext cx="8810625" cy="742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2300"/>
          <a:stretch/>
        </p:blipFill>
        <p:spPr>
          <a:xfrm>
            <a:off x="930686" y="1964878"/>
            <a:ext cx="7150274" cy="42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0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크기 지정 단위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77676"/>
            <a:ext cx="8810625" cy="742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57700"/>
          <a:stretch/>
        </p:blipFill>
        <p:spPr>
          <a:xfrm>
            <a:off x="934873" y="3068960"/>
            <a:ext cx="7274252" cy="31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크기 지정 단위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en-US" altLang="ko-KR" dirty="0" err="1"/>
              <a:t>dp</a:t>
            </a:r>
            <a:r>
              <a:rPr lang="ko-KR" altLang="en-US" dirty="0"/>
              <a:t>와 </a:t>
            </a:r>
            <a:r>
              <a:rPr lang="en-US" altLang="ko-KR" dirty="0" err="1"/>
              <a:t>sp</a:t>
            </a:r>
            <a:r>
              <a:rPr lang="ko-KR" altLang="en-US" dirty="0"/>
              <a:t>의 </a:t>
            </a:r>
            <a:r>
              <a:rPr lang="ko-KR" altLang="en-US" dirty="0" smtClean="0"/>
              <a:t>차이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시스템 </a:t>
            </a:r>
            <a:r>
              <a:rPr lang="ko-KR" altLang="en-US" dirty="0"/>
              <a:t>설정의 </a:t>
            </a:r>
            <a:r>
              <a:rPr lang="en-US" altLang="ko-KR" dirty="0"/>
              <a:t>[</a:t>
            </a:r>
            <a:r>
              <a:rPr lang="ko-KR" altLang="en-US" dirty="0"/>
              <a:t>디스플레이</a:t>
            </a:r>
            <a:r>
              <a:rPr lang="en-US" altLang="ko-KR" dirty="0"/>
              <a:t>]-[</a:t>
            </a:r>
            <a:r>
              <a:rPr lang="ko-KR" altLang="en-US" dirty="0"/>
              <a:t>글꼴 크기</a:t>
            </a:r>
            <a:r>
              <a:rPr lang="en-US" altLang="ko-KR" dirty="0"/>
              <a:t>] </a:t>
            </a:r>
            <a:r>
              <a:rPr lang="ko-KR" altLang="en-US" dirty="0" smtClean="0"/>
              <a:t>메뉴에서 </a:t>
            </a:r>
            <a:r>
              <a:rPr lang="ko-KR" altLang="en-US" dirty="0"/>
              <a:t>시스템 전체 글꼴의 크기를 변경하면 </a:t>
            </a:r>
            <a:r>
              <a:rPr lang="en-US" altLang="ko-KR" dirty="0" err="1"/>
              <a:t>sp</a:t>
            </a:r>
            <a:r>
              <a:rPr lang="en-US" altLang="ko-KR" dirty="0"/>
              <a:t> </a:t>
            </a:r>
            <a:r>
              <a:rPr lang="ko-KR" altLang="en-US" dirty="0"/>
              <a:t>단위로 </a:t>
            </a:r>
            <a:r>
              <a:rPr lang="ko-KR" altLang="en-US" dirty="0" smtClean="0"/>
              <a:t>출력한 </a:t>
            </a:r>
            <a:r>
              <a:rPr lang="ko-KR" altLang="en-US" dirty="0"/>
              <a:t>텍스트의 크기만 변경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88" y="3087581"/>
            <a:ext cx="5667768" cy="34851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980727"/>
            <a:ext cx="8801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크기 지정 단위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74947"/>
            <a:ext cx="7594023" cy="45806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980727"/>
            <a:ext cx="8801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</a:t>
            </a:r>
            <a:r>
              <a:rPr lang="ko-KR" altLang="en-US" dirty="0" smtClean="0"/>
              <a:t>마진과 패딩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064593"/>
            <a:ext cx="8208912" cy="4864149"/>
          </a:xfrm>
        </p:spPr>
        <p:txBody>
          <a:bodyPr/>
          <a:lstStyle/>
          <a:p>
            <a:r>
              <a:rPr lang="ko-KR" altLang="en-US" dirty="0"/>
              <a:t>마진</a:t>
            </a:r>
            <a:r>
              <a:rPr lang="en-US" altLang="ko-KR" dirty="0" smtClean="0"/>
              <a:t>margin</a:t>
            </a:r>
            <a:endParaRPr lang="en-US" altLang="ko-KR" dirty="0"/>
          </a:p>
          <a:p>
            <a:pPr lvl="1"/>
            <a:r>
              <a:rPr lang="ko-KR" altLang="en-US" dirty="0" smtClean="0"/>
              <a:t>외부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즉 뷰와 부모 뷰 사이의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마진으로 </a:t>
            </a:r>
            <a:r>
              <a:rPr lang="ko-KR" altLang="en-US" dirty="0"/>
              <a:t>지정한 여백은 뷰 자신의 영역에 </a:t>
            </a:r>
            <a:r>
              <a:rPr lang="ko-KR" altLang="en-US" dirty="0" smtClean="0"/>
              <a:t>포함되지 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패딩</a:t>
            </a:r>
            <a:r>
              <a:rPr lang="en-US" altLang="ko-KR" dirty="0" smtClean="0"/>
              <a:t>padding</a:t>
            </a:r>
            <a:endParaRPr lang="en-US" altLang="ko-KR" dirty="0"/>
          </a:p>
          <a:p>
            <a:pPr lvl="1"/>
            <a:r>
              <a:rPr lang="ko-KR" altLang="en-US" dirty="0" smtClean="0"/>
              <a:t>내부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즉 뷰와 뷰의 내용물 사이의 공간이다</a:t>
            </a:r>
            <a:r>
              <a:rPr lang="en-US" altLang="ko-KR" dirty="0"/>
              <a:t>. </a:t>
            </a:r>
            <a:r>
              <a:rPr lang="ko-KR" altLang="en-US" dirty="0"/>
              <a:t>패딩으로 지정한 여백은 뷰 자신의 </a:t>
            </a:r>
            <a:r>
              <a:rPr lang="ko-KR" altLang="en-US" dirty="0" smtClean="0"/>
              <a:t>영역에 </a:t>
            </a:r>
            <a:r>
              <a:rPr lang="ko-KR" altLang="en-US" dirty="0"/>
              <a:t>포함된다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88160"/>
            <a:ext cx="37623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5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539552" y="1064593"/>
            <a:ext cx="8208912" cy="486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000" dirty="0" smtClean="0"/>
              <a:t>마진과 패딩 관련 속성</a:t>
            </a:r>
            <a:endParaRPr kumimoji="0"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마진과 패딩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366196" y="1655007"/>
            <a:ext cx="5576456" cy="23639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44" y="4074821"/>
            <a:ext cx="5775614" cy="24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마진과 패딩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/>
              <a:t>마진과 패딩을 부모 뷰와 자식 뷰에 적용한 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0727"/>
            <a:ext cx="8801100" cy="752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57124"/>
            <a:ext cx="6053492" cy="39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마진과 패딩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8" y="1758314"/>
            <a:ext cx="8208963" cy="1878321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980727"/>
            <a:ext cx="880110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3545051"/>
            <a:ext cx="8209161" cy="31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 txBox="1">
            <a:spLocks/>
          </p:cNvSpPr>
          <p:nvPr/>
        </p:nvSpPr>
        <p:spPr bwMode="auto">
          <a:xfrm>
            <a:off x="539552" y="1064593"/>
            <a:ext cx="8208912" cy="486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2000" dirty="0"/>
              <a:t>프레임 </a:t>
            </a:r>
            <a:r>
              <a:rPr kumimoji="0" lang="ko-KR" altLang="en-US" sz="2000" dirty="0" smtClean="0"/>
              <a:t>레이아웃</a:t>
            </a:r>
            <a:r>
              <a:rPr kumimoji="0" lang="en-US" altLang="ko-KR" sz="2000" dirty="0" smtClean="0"/>
              <a:t>(</a:t>
            </a:r>
            <a:r>
              <a:rPr kumimoji="0" lang="en-US" altLang="ko-KR" sz="2000" dirty="0" err="1" smtClean="0"/>
              <a:t>FrameLayout</a:t>
            </a:r>
            <a:r>
              <a:rPr kumimoji="0" lang="en-US" altLang="ko-KR" sz="2000" dirty="0" smtClean="0"/>
              <a:t>)</a:t>
            </a:r>
          </a:p>
          <a:p>
            <a:pPr lvl="1"/>
            <a:r>
              <a:rPr kumimoji="0" lang="ko-KR" altLang="en-US" sz="1600" dirty="0"/>
              <a:t>화면의 일정 영역을 차지하는 틀</a:t>
            </a:r>
            <a:r>
              <a:rPr kumimoji="0" lang="en-US" altLang="ko-KR" sz="1600" dirty="0"/>
              <a:t>frame </a:t>
            </a:r>
            <a:r>
              <a:rPr kumimoji="0" lang="ko-KR" altLang="en-US" sz="1600" dirty="0"/>
              <a:t>안에 자식 뷰를 배치하는 뷰 </a:t>
            </a:r>
            <a:r>
              <a:rPr kumimoji="0" lang="ko-KR" altLang="en-US" sz="1600" dirty="0" smtClean="0"/>
              <a:t>그룹</a:t>
            </a:r>
            <a:endParaRPr kumimoji="0" lang="en-US" altLang="ko-KR" sz="1600" dirty="0" smtClean="0"/>
          </a:p>
          <a:p>
            <a:pPr lvl="1"/>
            <a:r>
              <a:rPr kumimoji="0" lang="ko-KR" altLang="en-US" sz="1600" dirty="0"/>
              <a:t>기본 동작은 자식 뷰를 프레임 레이아웃의 좌측 상단에 배치하는 </a:t>
            </a:r>
            <a:r>
              <a:rPr kumimoji="0" lang="ko-KR" altLang="en-US" sz="1600" dirty="0" smtClean="0"/>
              <a:t>것</a:t>
            </a:r>
            <a:endParaRPr kumimoji="0" lang="en-US" altLang="ko-KR" sz="1600" dirty="0" smtClean="0"/>
          </a:p>
          <a:p>
            <a:pPr lvl="1"/>
            <a:r>
              <a:rPr kumimoji="0" lang="ko-KR" altLang="en-US" sz="1600" dirty="0" err="1"/>
              <a:t>그래비티</a:t>
            </a:r>
            <a:r>
              <a:rPr kumimoji="0" lang="en-US" altLang="ko-KR" sz="1600" dirty="0"/>
              <a:t>(</a:t>
            </a:r>
            <a:r>
              <a:rPr kumimoji="0" lang="en-US" altLang="ko-KR" sz="1600" dirty="0" err="1" smtClean="0"/>
              <a:t>layout_graivity</a:t>
            </a:r>
            <a:r>
              <a:rPr kumimoji="0" lang="en-US" altLang="ko-KR" sz="1600" dirty="0" smtClean="0"/>
              <a:t>)</a:t>
            </a:r>
            <a:r>
              <a:rPr kumimoji="0" lang="ko-KR" altLang="en-US" sz="1600" dirty="0"/>
              <a:t>속성을 사용하면 자식 뷰의 위치를 </a:t>
            </a:r>
            <a:r>
              <a:rPr kumimoji="0" lang="ko-KR" altLang="en-US" sz="1600" dirty="0" smtClean="0"/>
              <a:t>변경 가능</a:t>
            </a:r>
            <a:endParaRPr kumimoji="0"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프레임 레이아웃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043608" y="2780928"/>
            <a:ext cx="6728114" cy="37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프레임 레이아웃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2" y="980728"/>
            <a:ext cx="8811855" cy="752580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539552" y="1733308"/>
            <a:ext cx="8208912" cy="4864044"/>
          </a:xfrm>
        </p:spPr>
        <p:txBody>
          <a:bodyPr/>
          <a:lstStyle/>
          <a:p>
            <a:r>
              <a:rPr lang="ko-KR" altLang="en-US" dirty="0"/>
              <a:t>프레임 레이아웃 안에 자식 뷰를 </a:t>
            </a:r>
            <a:r>
              <a:rPr lang="ko-KR" altLang="en-US" dirty="0" err="1"/>
              <a:t>그래비티</a:t>
            </a:r>
            <a:r>
              <a:rPr lang="ko-KR" altLang="en-US" dirty="0"/>
              <a:t> 속성값을 </a:t>
            </a:r>
            <a:r>
              <a:rPr lang="ko-KR" altLang="en-US" dirty="0" smtClean="0"/>
              <a:t>바꿔가며 배치</a:t>
            </a:r>
            <a:endParaRPr lang="en-US" altLang="ko-KR" dirty="0" smtClean="0"/>
          </a:p>
          <a:p>
            <a:r>
              <a:rPr lang="ko-KR" altLang="en-US" dirty="0"/>
              <a:t>우측 상단의 </a:t>
            </a:r>
            <a:r>
              <a:rPr lang="ko-KR" altLang="en-US" dirty="0" err="1"/>
              <a:t>텍스트뷰와</a:t>
            </a:r>
            <a:r>
              <a:rPr lang="ko-KR" altLang="en-US" dirty="0"/>
              <a:t> 아날로그 시계는 </a:t>
            </a:r>
            <a:r>
              <a:rPr lang="ko-KR" altLang="en-US" dirty="0" smtClean="0"/>
              <a:t>겹쳐서 출력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851457"/>
            <a:ext cx="2109669" cy="3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01 </a:t>
            </a:r>
            <a:r>
              <a:rPr lang="ko-KR" altLang="en-US" b="1" dirty="0">
                <a:latin typeface="맑은 고딕" panose="020B0503020000020004" pitchFamily="50" charset="-127"/>
              </a:rPr>
              <a:t>뷰 </a:t>
            </a:r>
            <a:r>
              <a:rPr lang="en-US" altLang="ko-KR" b="1" dirty="0">
                <a:latin typeface="맑은 고딕" panose="020B0503020000020004" pitchFamily="50" charset="-127"/>
              </a:rPr>
              <a:t>= </a:t>
            </a:r>
            <a:r>
              <a:rPr lang="ko-KR" altLang="en-US" b="1" dirty="0">
                <a:latin typeface="맑은 고딕" panose="020B0503020000020004" pitchFamily="50" charset="-127"/>
              </a:rPr>
              <a:t>레이아웃 </a:t>
            </a:r>
            <a:r>
              <a:rPr lang="en-US" altLang="ko-KR" b="1" dirty="0">
                <a:latin typeface="맑은 고딕" panose="020B0503020000020004" pitchFamily="50" charset="-127"/>
              </a:rPr>
              <a:t>+ </a:t>
            </a:r>
            <a:r>
              <a:rPr lang="ko-KR" altLang="en-US" b="1" dirty="0">
                <a:latin typeface="맑은 고딕" panose="020B0503020000020004" pitchFamily="50" charset="-127"/>
              </a:rPr>
              <a:t>위젯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02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레이아웃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프레임 레이아웃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2" y="980728"/>
            <a:ext cx="8811855" cy="75258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533836" y="1830156"/>
            <a:ext cx="6076326" cy="4787843"/>
            <a:chOff x="123825" y="719137"/>
            <a:chExt cx="8896350" cy="700988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25" y="719137"/>
              <a:ext cx="8896350" cy="54197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352" y="6109768"/>
              <a:ext cx="8886825" cy="161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08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539552" y="1203055"/>
            <a:ext cx="8208912" cy="4864044"/>
          </a:xfrm>
        </p:spPr>
        <p:txBody>
          <a:bodyPr/>
          <a:lstStyle/>
          <a:p>
            <a:r>
              <a:rPr lang="ko-KR" altLang="en-US" dirty="0" err="1"/>
              <a:t>리니어</a:t>
            </a:r>
            <a:r>
              <a:rPr lang="ko-KR" altLang="en-US" dirty="0"/>
              <a:t>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자식 뷰를 가로 또는 세로 방향으로 일렬로 배치하는 뷰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기본값은 가로 </a:t>
            </a:r>
            <a:r>
              <a:rPr lang="ko-KR" altLang="en-US" dirty="0"/>
              <a:t>방향이며 </a:t>
            </a:r>
            <a:r>
              <a:rPr lang="en-US" altLang="ko-KR" dirty="0"/>
              <a:t>orientation </a:t>
            </a:r>
            <a:r>
              <a:rPr lang="ko-KR" altLang="en-US" dirty="0"/>
              <a:t>속성값을 “</a:t>
            </a:r>
            <a:r>
              <a:rPr lang="en-US" altLang="ko-KR" dirty="0"/>
              <a:t>vertical”</a:t>
            </a:r>
            <a:r>
              <a:rPr lang="ko-KR" altLang="en-US" dirty="0"/>
              <a:t>로 하면 세로 </a:t>
            </a:r>
            <a:r>
              <a:rPr lang="ko-KR" altLang="en-US" dirty="0" smtClean="0"/>
              <a:t>방향이 됨</a:t>
            </a:r>
            <a:endParaRPr lang="en-US" altLang="ko-KR" dirty="0" smtClean="0"/>
          </a:p>
          <a:p>
            <a:pPr lvl="1"/>
            <a:r>
              <a:rPr lang="ko-KR" altLang="en-US" dirty="0" err="1"/>
              <a:t>리니어</a:t>
            </a:r>
            <a:r>
              <a:rPr lang="ko-KR" altLang="en-US" dirty="0"/>
              <a:t> 레이아웃에 자식 뷰를 차례로 배치하다 남는 공간이 생기면</a:t>
            </a:r>
            <a:r>
              <a:rPr lang="en-US" altLang="ko-KR" dirty="0"/>
              <a:t>, </a:t>
            </a:r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/>
              <a:t>속성을 자식 뷰에 적용하여 일정 비율로 나누어줄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남는 공간이 없으면 </a:t>
            </a:r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/>
              <a:t>속성이 제대로 동작하지 않으므로 </a:t>
            </a:r>
            <a:r>
              <a:rPr lang="ko-KR" altLang="en-US" dirty="0" smtClean="0"/>
              <a:t>주의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635077"/>
            <a:ext cx="8096250" cy="2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539552" y="1733308"/>
            <a:ext cx="8208912" cy="4864044"/>
          </a:xfrm>
        </p:spPr>
        <p:txBody>
          <a:bodyPr/>
          <a:lstStyle/>
          <a:p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레이아웃의 기본 사용법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4989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58" y="2373155"/>
            <a:ext cx="3592450" cy="36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4989"/>
            <a:ext cx="8810625" cy="752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2964" y="1764735"/>
            <a:ext cx="5054016" cy="5048641"/>
            <a:chOff x="107504" y="1609725"/>
            <a:chExt cx="8953500" cy="8943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25" y="1609725"/>
              <a:ext cx="8896350" cy="36385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04" y="5248275"/>
              <a:ext cx="8953500" cy="5305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56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539552" y="1733308"/>
            <a:ext cx="8208912" cy="4864044"/>
          </a:xfrm>
        </p:spPr>
        <p:txBody>
          <a:bodyPr/>
          <a:lstStyle/>
          <a:p>
            <a:r>
              <a:rPr lang="en-US" altLang="ko-KR" dirty="0" err="1"/>
              <a:t>baselineAligned</a:t>
            </a:r>
            <a:r>
              <a:rPr lang="ko-KR" altLang="en-US" dirty="0"/>
              <a:t>의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텍스트를 </a:t>
            </a:r>
            <a:r>
              <a:rPr lang="ko-KR" altLang="en-US" dirty="0"/>
              <a:t>가로 방향으로 배치할 때 </a:t>
            </a:r>
            <a:r>
              <a:rPr lang="ko-KR" altLang="en-US" dirty="0" smtClean="0"/>
              <a:t>기준선</a:t>
            </a:r>
            <a:r>
              <a:rPr lang="en-US" altLang="ko-KR" dirty="0" smtClean="0"/>
              <a:t>(baseline)</a:t>
            </a:r>
            <a:r>
              <a:rPr lang="ko-KR" altLang="en-US" dirty="0" smtClean="0"/>
              <a:t>에 </a:t>
            </a:r>
            <a:r>
              <a:rPr lang="ko-KR" altLang="en-US" dirty="0"/>
              <a:t>맞출지를 결정하는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/>
              <a:t>기본값은 “</a:t>
            </a:r>
            <a:r>
              <a:rPr lang="en-US" altLang="ko-KR" dirty="0"/>
              <a:t>true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/>
              <a:t>속성값을 “</a:t>
            </a:r>
            <a:r>
              <a:rPr lang="en-US" altLang="ko-KR" dirty="0"/>
              <a:t>false”</a:t>
            </a:r>
            <a:r>
              <a:rPr lang="ko-KR" altLang="en-US" dirty="0"/>
              <a:t>로 변경하면 </a:t>
            </a:r>
            <a:r>
              <a:rPr lang="ko-KR" altLang="en-US" dirty="0" smtClean="0"/>
              <a:t>기준선이 </a:t>
            </a:r>
            <a:r>
              <a:rPr lang="ko-KR" altLang="en-US" dirty="0"/>
              <a:t>맞지 않아 </a:t>
            </a:r>
            <a:r>
              <a:rPr lang="ko-KR" altLang="en-US" dirty="0" smtClean="0"/>
              <a:t>부자연스러움</a:t>
            </a:r>
            <a:endParaRPr lang="en-US" altLang="ko-KR" dirty="0" smtClean="0"/>
          </a:p>
          <a:p>
            <a:pPr lvl="1"/>
            <a:r>
              <a:rPr lang="ko-KR" altLang="en-US" dirty="0"/>
              <a:t>한글은 </a:t>
            </a:r>
            <a:r>
              <a:rPr lang="ko-KR" altLang="en-US" dirty="0" smtClean="0"/>
              <a:t>기준선 </a:t>
            </a:r>
            <a:r>
              <a:rPr lang="ko-KR" altLang="en-US" dirty="0"/>
              <a:t>개념은 없지만 </a:t>
            </a:r>
            <a:r>
              <a:rPr lang="en-US" altLang="ko-KR" dirty="0" err="1"/>
              <a:t>baselineAligned</a:t>
            </a:r>
            <a:r>
              <a:rPr lang="en-US" altLang="ko-KR" dirty="0"/>
              <a:t> </a:t>
            </a:r>
            <a:r>
              <a:rPr lang="ko-KR" altLang="en-US" dirty="0"/>
              <a:t>속성의 영향을 </a:t>
            </a:r>
            <a:r>
              <a:rPr lang="ko-KR" altLang="en-US" dirty="0" smtClean="0"/>
              <a:t>받음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009408"/>
            <a:ext cx="8791575" cy="723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735132"/>
            <a:ext cx="4672277" cy="28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05" y="1892466"/>
            <a:ext cx="6001588" cy="4848902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1009408"/>
            <a:ext cx="87915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009408"/>
            <a:ext cx="8791575" cy="72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95" y="2673052"/>
            <a:ext cx="60674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4864044"/>
          </a:xfrm>
        </p:spPr>
        <p:txBody>
          <a:bodyPr/>
          <a:lstStyle/>
          <a:p>
            <a:r>
              <a:rPr lang="ko-KR" altLang="en-US" dirty="0" err="1"/>
              <a:t>렐러티브</a:t>
            </a:r>
            <a:r>
              <a:rPr lang="ko-KR" altLang="en-US" dirty="0"/>
              <a:t>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RelativeLayout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자식 뷰를 </a:t>
            </a:r>
            <a:r>
              <a:rPr lang="ko-KR" altLang="en-US" dirty="0" smtClean="0"/>
              <a:t>부모</a:t>
            </a:r>
            <a:r>
              <a:rPr lang="en-US" altLang="ko-KR" dirty="0" smtClean="0"/>
              <a:t>(parent) </a:t>
            </a:r>
            <a:r>
              <a:rPr lang="ko-KR" altLang="en-US" dirty="0"/>
              <a:t>뷰나 </a:t>
            </a:r>
            <a:r>
              <a:rPr lang="ko-KR" altLang="en-US" dirty="0" smtClean="0"/>
              <a:t>형제</a:t>
            </a:r>
            <a:r>
              <a:rPr lang="en-US" altLang="ko-KR" dirty="0" smtClean="0"/>
              <a:t>(sibling) </a:t>
            </a:r>
            <a:r>
              <a:rPr lang="ko-KR" altLang="en-US" dirty="0"/>
              <a:t>뷰를 기준으로 상대적인 위치를 </a:t>
            </a:r>
            <a:r>
              <a:rPr lang="ko-KR" altLang="en-US" dirty="0" smtClean="0"/>
              <a:t>주어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배치하는 </a:t>
            </a:r>
            <a:r>
              <a:rPr lang="ko-KR" altLang="en-US" dirty="0"/>
              <a:t>뷰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자식 뷰의 기본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부모 뷰의 좌측 상단이지만 다양한 </a:t>
            </a:r>
            <a:r>
              <a:rPr lang="en-US" altLang="ko-KR" dirty="0"/>
              <a:t>layout_~ </a:t>
            </a:r>
            <a:r>
              <a:rPr lang="ko-KR" altLang="en-US" dirty="0"/>
              <a:t>속성이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마련되어 있어 </a:t>
            </a:r>
            <a:r>
              <a:rPr lang="ko-KR" altLang="en-US" dirty="0"/>
              <a:t>자유롭게 </a:t>
            </a:r>
            <a:r>
              <a:rPr lang="ko-KR" altLang="en-US" dirty="0" smtClean="0"/>
              <a:t>위치 지정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60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4864044"/>
          </a:xfrm>
        </p:spPr>
        <p:txBody>
          <a:bodyPr/>
          <a:lstStyle/>
          <a:p>
            <a:r>
              <a:rPr lang="ko-KR" altLang="en-US" dirty="0" smtClean="0"/>
              <a:t>부모 </a:t>
            </a:r>
            <a:r>
              <a:rPr lang="ko-KR" altLang="en-US" dirty="0"/>
              <a:t>뷰를 기준으로 위치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자식 </a:t>
            </a:r>
            <a:r>
              <a:rPr lang="ko-KR" altLang="en-US" dirty="0"/>
              <a:t>뷰의 속성 이름으로 </a:t>
            </a:r>
            <a:r>
              <a:rPr lang="en-US" altLang="ko-KR" dirty="0" err="1"/>
              <a:t>layout_alignParent</a:t>
            </a:r>
            <a:r>
              <a:rPr lang="en-US" altLang="ko-KR" dirty="0"/>
              <a:t>~ </a:t>
            </a:r>
            <a:r>
              <a:rPr lang="ko-KR" altLang="en-US" dirty="0"/>
              <a:t>또는 </a:t>
            </a:r>
            <a:r>
              <a:rPr lang="en-US" altLang="ko-KR" dirty="0" err="1" smtClean="0"/>
              <a:t>layout_center</a:t>
            </a:r>
            <a:r>
              <a:rPr lang="en-US" altLang="ko-KR" dirty="0"/>
              <a:t>~ </a:t>
            </a:r>
            <a:r>
              <a:rPr lang="ko-KR" altLang="en-US" dirty="0"/>
              <a:t>형태를 사용하며 속성값으로 “</a:t>
            </a:r>
            <a:r>
              <a:rPr lang="en-US" altLang="ko-KR" dirty="0"/>
              <a:t>true” </a:t>
            </a:r>
            <a:r>
              <a:rPr lang="ko-KR" altLang="en-US" dirty="0"/>
              <a:t>또는 “</a:t>
            </a:r>
            <a:r>
              <a:rPr lang="en-US" altLang="ko-KR" dirty="0"/>
              <a:t>false”</a:t>
            </a:r>
            <a:r>
              <a:rPr lang="ko-KR" altLang="en-US" dirty="0"/>
              <a:t>를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45" y="2334697"/>
            <a:ext cx="7309447" cy="403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0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4864044"/>
          </a:xfrm>
        </p:spPr>
        <p:txBody>
          <a:bodyPr/>
          <a:lstStyle/>
          <a:p>
            <a:r>
              <a:rPr lang="ko-KR" altLang="en-US" dirty="0"/>
              <a:t>부모 뷰를 기준으로 위치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/>
              <a:t>자식 뷰의 속성 이름으로 </a:t>
            </a:r>
            <a:r>
              <a:rPr lang="en-US" altLang="ko-KR" dirty="0" err="1"/>
              <a:t>layout_align</a:t>
            </a:r>
            <a:r>
              <a:rPr lang="en-US" altLang="ko-KR" dirty="0"/>
              <a:t>~ </a:t>
            </a:r>
            <a:r>
              <a:rPr lang="ko-KR" altLang="en-US" dirty="0"/>
              <a:t>또는 </a:t>
            </a:r>
            <a:r>
              <a:rPr lang="en-US" altLang="ko-KR" dirty="0"/>
              <a:t>layout</a:t>
            </a:r>
            <a:r>
              <a:rPr lang="en-US" altLang="ko-KR" dirty="0" smtClean="0"/>
              <a:t>_{</a:t>
            </a:r>
            <a:r>
              <a:rPr lang="en-US" altLang="ko-KR" dirty="0" err="1"/>
              <a:t>above|below</a:t>
            </a:r>
            <a:r>
              <a:rPr lang="en-US" altLang="ko-KR" dirty="0"/>
              <a:t>} </a:t>
            </a:r>
            <a:r>
              <a:rPr lang="ko-KR" altLang="en-US" dirty="0"/>
              <a:t>또는 </a:t>
            </a:r>
            <a:r>
              <a:rPr lang="en-US" altLang="ko-KR" dirty="0" err="1"/>
              <a:t>layout_to</a:t>
            </a:r>
            <a:r>
              <a:rPr lang="en-US" altLang="ko-KR" dirty="0"/>
              <a:t>{</a:t>
            </a:r>
            <a:r>
              <a:rPr lang="en-US" altLang="ko-KR" dirty="0" err="1"/>
              <a:t>Left|Right</a:t>
            </a:r>
            <a:r>
              <a:rPr lang="en-US" altLang="ko-KR" dirty="0"/>
              <a:t>}Of </a:t>
            </a:r>
            <a:r>
              <a:rPr lang="ko-KR" altLang="en-US" dirty="0"/>
              <a:t>형태를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속성값으로 “</a:t>
            </a:r>
            <a:r>
              <a:rPr lang="en-US" altLang="ko-KR" dirty="0"/>
              <a:t>@+id/</a:t>
            </a:r>
            <a:r>
              <a:rPr lang="ko-KR" altLang="en-US" dirty="0" err="1"/>
              <a:t>식별자</a:t>
            </a:r>
            <a:r>
              <a:rPr lang="ko-KR" altLang="en-US" dirty="0"/>
              <a:t>” 또는 “</a:t>
            </a:r>
            <a:r>
              <a:rPr lang="en-US" altLang="ko-KR" dirty="0" smtClean="0"/>
              <a:t>@id</a:t>
            </a:r>
            <a:r>
              <a:rPr lang="en-US" altLang="ko-KR" dirty="0"/>
              <a:t>/</a:t>
            </a:r>
            <a:r>
              <a:rPr lang="ko-KR" altLang="en-US" dirty="0" err="1"/>
              <a:t>식별자”를</a:t>
            </a:r>
            <a:r>
              <a:rPr lang="ko-KR" altLang="en-US" dirty="0"/>
              <a:t> 지정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6" y="2704720"/>
            <a:ext cx="7594023" cy="39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6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1600" b="1" dirty="0"/>
              <a:t>뷰의 공통 속성을 이해하고 활용한다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뷰의 </a:t>
            </a:r>
            <a:r>
              <a:rPr lang="ko-KR" altLang="en-US" sz="1600" b="1" dirty="0"/>
              <a:t>크기와 여백 지정 방법을 익힌다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대표적인 </a:t>
            </a:r>
            <a:r>
              <a:rPr lang="ko-KR" altLang="en-US" sz="1600" b="1" dirty="0"/>
              <a:t>레이아웃의 사용법을 학습한다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539552" y="1733308"/>
            <a:ext cx="8208912" cy="4864044"/>
          </a:xfrm>
        </p:spPr>
        <p:txBody>
          <a:bodyPr/>
          <a:lstStyle/>
          <a:p>
            <a:r>
              <a:rPr lang="ko-KR" altLang="en-US" dirty="0" err="1"/>
              <a:t>렐러티브</a:t>
            </a:r>
            <a:r>
              <a:rPr lang="ko-KR" altLang="en-US" dirty="0"/>
              <a:t> 레이아웃의 기본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99883"/>
            <a:ext cx="8810625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559067"/>
            <a:ext cx="5100992" cy="40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5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99883"/>
            <a:ext cx="8810625" cy="73342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331640" y="1999766"/>
            <a:ext cx="6899682" cy="4017143"/>
            <a:chOff x="551847" y="1865284"/>
            <a:chExt cx="6272438" cy="36519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47" y="1865284"/>
              <a:ext cx="6038850" cy="26003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b="76857"/>
            <a:stretch/>
          </p:blipFill>
          <p:spPr>
            <a:xfrm>
              <a:off x="613985" y="4324647"/>
              <a:ext cx="6210300" cy="1192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282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99883"/>
            <a:ext cx="8810625" cy="73342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835696" y="1773259"/>
            <a:ext cx="5645727" cy="5084741"/>
            <a:chOff x="827584" y="1896393"/>
            <a:chExt cx="6210300" cy="559321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27317"/>
            <a:stretch/>
          </p:blipFill>
          <p:spPr>
            <a:xfrm>
              <a:off x="827584" y="1896393"/>
              <a:ext cx="6210300" cy="374536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904" y="5641758"/>
              <a:ext cx="5981700" cy="1847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169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539552" y="1733308"/>
            <a:ext cx="8208912" cy="4864044"/>
          </a:xfrm>
        </p:spPr>
        <p:txBody>
          <a:bodyPr/>
          <a:lstStyle/>
          <a:p>
            <a:r>
              <a:rPr lang="en-US" altLang="ko-KR" dirty="0" err="1"/>
              <a:t>alignBaseline</a:t>
            </a:r>
            <a:r>
              <a:rPr lang="ko-KR" altLang="en-US" dirty="0"/>
              <a:t>과 </a:t>
            </a:r>
            <a:r>
              <a:rPr lang="en-US" altLang="ko-KR" dirty="0" err="1"/>
              <a:t>alignWithParentIfMissing</a:t>
            </a:r>
            <a:r>
              <a:rPr lang="en-US" altLang="ko-KR" dirty="0"/>
              <a:t> </a:t>
            </a:r>
            <a:r>
              <a:rPr lang="ko-KR" altLang="en-US" dirty="0"/>
              <a:t>속성 사용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00021"/>
            <a:ext cx="880110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476258"/>
            <a:ext cx="5131048" cy="35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6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539552" y="1733308"/>
            <a:ext cx="8208912" cy="4864044"/>
          </a:xfrm>
        </p:spPr>
        <p:txBody>
          <a:bodyPr/>
          <a:lstStyle/>
          <a:p>
            <a:r>
              <a:rPr lang="ko-KR" altLang="en-US" dirty="0" smtClean="0"/>
              <a:t>버튼을 </a:t>
            </a:r>
            <a:r>
              <a:rPr lang="ko-KR" altLang="en-US" dirty="0"/>
              <a:t>클릭하면 앵커 </a:t>
            </a:r>
            <a:r>
              <a:rPr lang="ko-KR" altLang="en-US" dirty="0" smtClean="0"/>
              <a:t>역할을 </a:t>
            </a:r>
            <a:r>
              <a:rPr lang="ko-KR" altLang="en-US" dirty="0"/>
              <a:t>하는 </a:t>
            </a:r>
            <a:r>
              <a:rPr lang="ko-KR" altLang="en-US" dirty="0" err="1"/>
              <a:t>이미지뷰가</a:t>
            </a:r>
            <a:r>
              <a:rPr lang="ko-KR" altLang="en-US" dirty="0"/>
              <a:t> 화면에서 </a:t>
            </a:r>
            <a:r>
              <a:rPr lang="ko-KR" altLang="en-US" dirty="0" smtClean="0"/>
              <a:t>없어짐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00021"/>
            <a:ext cx="8801100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95" y="2606298"/>
            <a:ext cx="4943554" cy="39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68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00021"/>
            <a:ext cx="880110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7" y="1851316"/>
            <a:ext cx="6116468" cy="46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32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00021"/>
            <a:ext cx="8801100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7" y="1844824"/>
            <a:ext cx="74104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20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33550"/>
            <a:ext cx="7418221" cy="4864100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000021"/>
            <a:ext cx="88011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67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테이블 레이아웃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TableLayout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테이블</a:t>
            </a:r>
            <a:r>
              <a:rPr lang="en-US" altLang="ko-KR" dirty="0"/>
              <a:t>table (</a:t>
            </a:r>
            <a:r>
              <a:rPr lang="ko-KR" altLang="en-US" dirty="0"/>
              <a:t>표</a:t>
            </a:r>
            <a:r>
              <a:rPr lang="en-US" altLang="ko-KR" dirty="0"/>
              <a:t>)</a:t>
            </a:r>
            <a:r>
              <a:rPr lang="ko-KR" altLang="en-US" dirty="0"/>
              <a:t>의 각 셀에 자식 뷰를 차례로 배치하는 뷰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개 이상의 행</a:t>
            </a:r>
            <a:r>
              <a:rPr lang="en-US" altLang="ko-KR" dirty="0" smtClean="0"/>
              <a:t>(row)</a:t>
            </a:r>
            <a:r>
              <a:rPr lang="ko-KR" altLang="en-US" dirty="0" smtClean="0"/>
              <a:t>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</a:t>
            </a:r>
            <a:r>
              <a:rPr lang="en-US" altLang="ko-KR" dirty="0" err="1" smtClean="0"/>
              <a:t>TableRow</a:t>
            </a:r>
            <a:r>
              <a:rPr lang="en-US" altLang="ko-KR" dirty="0" smtClean="0"/>
              <a:t> </a:t>
            </a:r>
            <a:r>
              <a:rPr lang="ko-KR" altLang="en-US" dirty="0"/>
              <a:t>객체가 사용되며 가끔은 일반 </a:t>
            </a:r>
            <a:r>
              <a:rPr lang="en-US" altLang="ko-KR" dirty="0"/>
              <a:t>View </a:t>
            </a:r>
            <a:r>
              <a:rPr lang="ko-KR" altLang="en-US" dirty="0"/>
              <a:t>객체가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err="1"/>
              <a:t>TableRow</a:t>
            </a:r>
            <a:r>
              <a:rPr lang="en-US" altLang="ko-KR" dirty="0"/>
              <a:t> </a:t>
            </a:r>
            <a:r>
              <a:rPr lang="ko-KR" altLang="en-US" dirty="0"/>
              <a:t>객체에는 각 셀에 자식 뷰가 한 개씩 </a:t>
            </a:r>
            <a:r>
              <a:rPr lang="ko-KR" altLang="en-US" dirty="0" smtClean="0"/>
              <a:t>들어갈 수 </a:t>
            </a:r>
            <a:r>
              <a:rPr lang="ko-KR" altLang="en-US" dirty="0"/>
              <a:t>있으며 전체 열</a:t>
            </a:r>
            <a:r>
              <a:rPr lang="en-US" altLang="ko-KR" dirty="0"/>
              <a:t>column</a:t>
            </a:r>
            <a:r>
              <a:rPr lang="ko-KR" altLang="en-US" dirty="0"/>
              <a:t>의 개수는 셀 개수가 가장 많은 </a:t>
            </a:r>
            <a:r>
              <a:rPr lang="en-US" altLang="ko-KR" dirty="0" err="1"/>
              <a:t>TableRow</a:t>
            </a:r>
            <a:r>
              <a:rPr lang="en-US" altLang="ko-KR" dirty="0"/>
              <a:t> </a:t>
            </a:r>
            <a:r>
              <a:rPr lang="ko-KR" altLang="en-US" dirty="0"/>
              <a:t>객체로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1"/>
            <a:r>
              <a:rPr lang="en-US" altLang="ko-KR" dirty="0" err="1"/>
              <a:t>TableRow</a:t>
            </a:r>
            <a:r>
              <a:rPr lang="en-US" altLang="ko-KR" dirty="0"/>
              <a:t> </a:t>
            </a:r>
            <a:r>
              <a:rPr lang="ko-KR" altLang="en-US" dirty="0"/>
              <a:t>객체 대신 일반 </a:t>
            </a:r>
            <a:r>
              <a:rPr lang="en-US" altLang="ko-KR" dirty="0"/>
              <a:t>View </a:t>
            </a:r>
            <a:r>
              <a:rPr lang="ko-KR" altLang="en-US" dirty="0"/>
              <a:t>객체가 사용되면 해당 </a:t>
            </a:r>
            <a:r>
              <a:rPr lang="en-US" altLang="ko-KR" dirty="0"/>
              <a:t>View </a:t>
            </a:r>
            <a:r>
              <a:rPr lang="ko-KR" altLang="en-US" dirty="0"/>
              <a:t>객체가 한 행 전체를 무조건 차지</a:t>
            </a:r>
          </a:p>
          <a:p>
            <a:pPr lvl="1"/>
            <a:r>
              <a:rPr lang="ko-KR" altLang="en-US" dirty="0" smtClean="0"/>
              <a:t>각각의 </a:t>
            </a:r>
            <a:r>
              <a:rPr lang="ko-KR" altLang="en-US" dirty="0"/>
              <a:t>자식 뷰는 폭을 지정할 수 없고</a:t>
            </a:r>
            <a:r>
              <a:rPr lang="en-US" altLang="ko-KR" dirty="0"/>
              <a:t>(</a:t>
            </a:r>
            <a:r>
              <a:rPr lang="ko-KR" altLang="en-US" dirty="0"/>
              <a:t>폭은 항상 </a:t>
            </a:r>
            <a:r>
              <a:rPr lang="en-US" altLang="ko-KR" dirty="0"/>
              <a:t>MATCH_PARENT) </a:t>
            </a:r>
            <a:r>
              <a:rPr lang="ko-KR" altLang="en-US" dirty="0"/>
              <a:t>높이만 지정할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4360315"/>
            <a:ext cx="55149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57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 txBox="1">
            <a:spLocks/>
          </p:cNvSpPr>
          <p:nvPr/>
        </p:nvSpPr>
        <p:spPr bwMode="auto">
          <a:xfrm>
            <a:off x="539552" y="1723678"/>
            <a:ext cx="8208912" cy="487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네 개의 행을 가진 테이블 레이아웃</a:t>
            </a:r>
            <a:endParaRPr kumimoji="0"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65579" y="2437332"/>
            <a:ext cx="3699794" cy="32990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테이블 레이아웃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671" y="3281866"/>
            <a:ext cx="3652562" cy="27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3096344"/>
          </a:xfrm>
        </p:spPr>
        <p:txBody>
          <a:bodyPr/>
          <a:lstStyle/>
          <a:p>
            <a:r>
              <a:rPr lang="ko-KR" altLang="en-US" dirty="0" smtClean="0"/>
              <a:t>뷰</a:t>
            </a:r>
            <a:r>
              <a:rPr lang="en-US" altLang="ko-KR" dirty="0" smtClean="0"/>
              <a:t>(View)</a:t>
            </a:r>
          </a:p>
          <a:p>
            <a:pPr lvl="1"/>
            <a:r>
              <a:rPr lang="ko-KR" altLang="en-US" dirty="0"/>
              <a:t>클래스 혹은 그 서브클래스로 만든 객체를 </a:t>
            </a:r>
            <a:r>
              <a:rPr lang="ko-KR" altLang="en-US" dirty="0" smtClean="0"/>
              <a:t>뜻함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</a:t>
            </a:r>
            <a:r>
              <a:rPr lang="ko-KR" altLang="en-US" dirty="0" smtClean="0"/>
              <a:t> 화면은 한 개 이상의 뷰로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크게 두 종류</a:t>
            </a:r>
            <a:r>
              <a:rPr lang="en-US" altLang="ko-KR" dirty="0"/>
              <a:t>(</a:t>
            </a:r>
            <a:r>
              <a:rPr lang="ko-KR" altLang="en-US" dirty="0" smtClean="0"/>
              <a:t>레이아웃과 </a:t>
            </a:r>
            <a:r>
              <a:rPr lang="ko-KR" altLang="en-US" dirty="0" err="1" smtClean="0"/>
              <a:t>위젯으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나눔</a:t>
            </a:r>
            <a:endParaRPr lang="en-US" altLang="ko-KR" dirty="0" smtClean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27584" y="3140968"/>
            <a:ext cx="74485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09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테이블 레이아웃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5" y="1969738"/>
            <a:ext cx="7399586" cy="30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테이블 레이아웃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06" y="1838304"/>
            <a:ext cx="7399586" cy="46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10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테이블 레이아웃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08" y="1941245"/>
            <a:ext cx="6734582" cy="4463368"/>
          </a:xfrm>
        </p:spPr>
      </p:pic>
    </p:spTree>
    <p:extLst>
      <p:ext uri="{BB962C8B-B14F-4D97-AF65-F5344CB8AC3E}">
        <p14:creationId xmlns:p14="http://schemas.microsoft.com/office/powerpoint/2010/main" val="2191353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테이블 레이아웃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4295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42185"/>
            <a:ext cx="7462694" cy="2630558"/>
          </a:xfrm>
        </p:spPr>
      </p:pic>
    </p:spTree>
    <p:extLst>
      <p:ext uri="{BB962C8B-B14F-4D97-AF65-F5344CB8AC3E}">
        <p14:creationId xmlns:p14="http://schemas.microsoft.com/office/powerpoint/2010/main" val="3646730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그리드 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그리드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GridLayout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격자</a:t>
            </a:r>
            <a:r>
              <a:rPr lang="en-US" altLang="ko-KR" dirty="0" smtClean="0"/>
              <a:t>(grid) </a:t>
            </a:r>
            <a:r>
              <a:rPr lang="ko-KR" altLang="en-US" dirty="0"/>
              <a:t>내부의 셀에 자식 뷰를 배치하는 뷰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lvl="1"/>
            <a:r>
              <a:rPr lang="ko-KR" altLang="en-US" dirty="0"/>
              <a:t>테이블 </a:t>
            </a:r>
            <a:r>
              <a:rPr lang="ko-KR" altLang="en-US" dirty="0" smtClean="0"/>
              <a:t>레이아웃과 </a:t>
            </a:r>
            <a:r>
              <a:rPr lang="ko-KR" altLang="en-US" dirty="0"/>
              <a:t>비슷하지만</a:t>
            </a:r>
            <a:r>
              <a:rPr lang="en-US" altLang="ko-KR" dirty="0"/>
              <a:t>, </a:t>
            </a:r>
            <a:r>
              <a:rPr lang="ko-KR" altLang="en-US" dirty="0"/>
              <a:t>각각의 자식 뷰가 자신의 위치와 차지하는 셀의 개수를 독립적으로 </a:t>
            </a:r>
            <a:r>
              <a:rPr lang="ko-KR" altLang="en-US" dirty="0" smtClean="0"/>
              <a:t>지정 가능</a:t>
            </a:r>
            <a:endParaRPr lang="en-US" altLang="ko-KR" dirty="0" smtClean="0"/>
          </a:p>
          <a:p>
            <a:pPr lvl="1"/>
            <a:r>
              <a:rPr lang="ko-KR" altLang="en-US" dirty="0"/>
              <a:t>테이블 레이아웃과 달리 안드로이드 </a:t>
            </a:r>
            <a:r>
              <a:rPr lang="en-US" altLang="ko-KR" dirty="0"/>
              <a:t>4.0</a:t>
            </a:r>
            <a:r>
              <a:rPr lang="ko-KR" altLang="en-US" dirty="0"/>
              <a:t>부터 지원된다는 제약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53721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66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그리드 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그리드 레이아웃을 활용하여 비밀 번호 변경 화면 구성하기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20888"/>
            <a:ext cx="4951425" cy="3951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01" y="2400494"/>
            <a:ext cx="2086054" cy="36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91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그리드 레이아웃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54" y="1884405"/>
            <a:ext cx="6069235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07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레이아웃 ▶ 그리드 레이아웃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14" y="2204864"/>
            <a:ext cx="75628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레이아웃</a:t>
            </a:r>
            <a:r>
              <a:rPr lang="en-US" altLang="ko-KR" dirty="0" smtClean="0"/>
              <a:t>(Layout)</a:t>
            </a:r>
          </a:p>
          <a:p>
            <a:pPr lvl="1"/>
            <a:r>
              <a:rPr lang="en-US" altLang="ko-KR" dirty="0" err="1" smtClean="0"/>
              <a:t>ViewGroup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서브클래스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개의 뷰</a:t>
            </a:r>
            <a:r>
              <a:rPr lang="en-US" altLang="ko-KR" dirty="0"/>
              <a:t>(‘</a:t>
            </a:r>
            <a:r>
              <a:rPr lang="ko-KR" altLang="en-US" dirty="0"/>
              <a:t>자식 </a:t>
            </a:r>
            <a:r>
              <a:rPr lang="ko-KR" altLang="en-US" dirty="0" err="1"/>
              <a:t>뷰’라</a:t>
            </a:r>
            <a:r>
              <a:rPr lang="ko-KR" altLang="en-US" dirty="0"/>
              <a:t> 부름</a:t>
            </a:r>
            <a:r>
              <a:rPr lang="en-US" altLang="ko-KR" dirty="0"/>
              <a:t>)</a:t>
            </a:r>
            <a:r>
              <a:rPr lang="ko-KR" altLang="en-US" dirty="0"/>
              <a:t>를 규칙대로 화면에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r>
              <a:rPr lang="ko-KR" altLang="en-US" dirty="0" smtClean="0"/>
              <a:t>위젯</a:t>
            </a:r>
            <a:r>
              <a:rPr lang="en-US" altLang="ko-KR" dirty="0" smtClean="0"/>
              <a:t>(Widget)</a:t>
            </a:r>
          </a:p>
          <a:p>
            <a:pPr lvl="1"/>
            <a:r>
              <a:rPr lang="en-US" altLang="ko-KR" dirty="0" smtClean="0"/>
              <a:t>View </a:t>
            </a:r>
            <a:r>
              <a:rPr lang="ko-KR" altLang="en-US" dirty="0"/>
              <a:t>또는 </a:t>
            </a:r>
            <a:r>
              <a:rPr lang="en-US" altLang="ko-KR" dirty="0" err="1"/>
              <a:t>ViewGroup</a:t>
            </a:r>
            <a:r>
              <a:rPr lang="ko-KR" altLang="en-US" dirty="0"/>
              <a:t>의 서브클래스로서 단독으로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ko-KR" altLang="en-US" dirty="0" smtClean="0"/>
              <a:t>고유한 </a:t>
            </a:r>
            <a:r>
              <a:rPr lang="ko-KR" altLang="en-US" dirty="0"/>
              <a:t>모양과 기능을 </a:t>
            </a:r>
            <a:r>
              <a:rPr lang="ko-KR" altLang="en-US" dirty="0" smtClean="0"/>
              <a:t>가짐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 smtClean="0"/>
              <a:t>위젯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9" y="3245459"/>
            <a:ext cx="4118622" cy="335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 smtClean="0"/>
              <a:t>위젯 ▶ 뷰의 공통 속성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레이아웃과 위젯은 </a:t>
            </a:r>
            <a:r>
              <a:rPr lang="en-US" altLang="ko-KR" dirty="0" smtClean="0"/>
              <a:t>View </a:t>
            </a:r>
            <a:r>
              <a:rPr lang="ko-KR" altLang="en-US" dirty="0"/>
              <a:t>클래스가 가진 속성을 </a:t>
            </a:r>
            <a:r>
              <a:rPr lang="ko-KR" altLang="en-US" dirty="0" smtClean="0"/>
              <a:t>공통 적용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6022" y="1626218"/>
            <a:ext cx="7375971" cy="5285819"/>
            <a:chOff x="109537" y="2590800"/>
            <a:chExt cx="8924925" cy="63958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7" y="2590800"/>
              <a:ext cx="8924925" cy="16764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521" y="4005064"/>
              <a:ext cx="8801100" cy="4981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733202"/>
            <a:ext cx="8208912" cy="4864149"/>
          </a:xfrm>
        </p:spPr>
        <p:txBody>
          <a:bodyPr/>
          <a:lstStyle/>
          <a:p>
            <a:r>
              <a:rPr lang="ko-KR" altLang="en-US" dirty="0" smtClean="0"/>
              <a:t>뷰의 공통 속성 분석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328420"/>
            <a:ext cx="7031184" cy="42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뷰 </a:t>
            </a:r>
            <a:r>
              <a:rPr lang="en-US" altLang="ko-KR" dirty="0"/>
              <a:t>=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/>
              <a:t>위젯 ▶ 뷰의 공통 속성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80728"/>
            <a:ext cx="878205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1844824"/>
            <a:ext cx="90392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0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9823</TotalTime>
  <Words>1021</Words>
  <Application>Microsoft Office PowerPoint</Application>
  <PresentationFormat>화면 슬라이드 쇼(4:3)</PresentationFormat>
  <Paragraphs>132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Office 테마</vt:lpstr>
      <vt:lpstr>PowerPoint 프레젠테이션</vt:lpstr>
      <vt:lpstr>Chapter 02. 레이아웃</vt:lpstr>
      <vt:lpstr>PowerPoint 프레젠테이션</vt:lpstr>
      <vt:lpstr>PowerPoint 프레젠테이션</vt:lpstr>
      <vt:lpstr>01 뷰 = 레이아웃 + 위젯</vt:lpstr>
      <vt:lpstr>01 뷰 = 레이아웃 + 위젯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뷰의 공통 속성</vt:lpstr>
      <vt:lpstr>01 뷰 = 레이아웃 + 위젯 ▶ 크기 지정 단위</vt:lpstr>
      <vt:lpstr>01 뷰 = 레이아웃 + 위젯 ▶ 크기 지정 단위</vt:lpstr>
      <vt:lpstr>01 뷰 = 레이아웃 + 위젯 ▶ 크기 지정 단위</vt:lpstr>
      <vt:lpstr>01 뷰 = 레이아웃 + 위젯 ▶ 크기 지정 단위</vt:lpstr>
      <vt:lpstr>01 뷰 = 레이아웃 + 위젯 ▶ 크기 지정 단위</vt:lpstr>
      <vt:lpstr>01 뷰 = 레이아웃 + 위젯 ▶ 마진과 패딩</vt:lpstr>
      <vt:lpstr>01 뷰 = 레이아웃 + 위젯 ▶ 마진과 패딩</vt:lpstr>
      <vt:lpstr>01 뷰 = 레이아웃 + 위젯 ▶ 마진과 패딩</vt:lpstr>
      <vt:lpstr>01 뷰 = 레이아웃 + 위젯 ▶ 마진과 패딩</vt:lpstr>
      <vt:lpstr>02 레이아웃 ▶ 프레임 레이아웃</vt:lpstr>
      <vt:lpstr>02 레이아웃 ▶ 프레임 레이아웃</vt:lpstr>
      <vt:lpstr>02 레이아웃 ▶ 프레임 레이아웃</vt:lpstr>
      <vt:lpstr>02 레이아웃 ▶ 리니어 레이아웃</vt:lpstr>
      <vt:lpstr>02 레이아웃 ▶ 리니어 레이아웃</vt:lpstr>
      <vt:lpstr>02 레이아웃 ▶ 리니어 레이아웃</vt:lpstr>
      <vt:lpstr>02 레이아웃 ▶ 리니어 레이아웃</vt:lpstr>
      <vt:lpstr>02 레이아웃 ▶ 리니어 레이아웃</vt:lpstr>
      <vt:lpstr>02 레이아웃 ▶ 리니어 레이아웃</vt:lpstr>
      <vt:lpstr>02 레이아웃 ▶ 렐러티브 레이아웃</vt:lpstr>
      <vt:lpstr>02 레이아웃 ▶ 렐러티브 레이아웃</vt:lpstr>
      <vt:lpstr>02 레이아웃 ▶ 렐러티브 레이아웃</vt:lpstr>
      <vt:lpstr>02 레이아웃 ▶ 렐러티브 레이아웃</vt:lpstr>
      <vt:lpstr>02 레이아웃 ▶ 렐러티브 레이아웃</vt:lpstr>
      <vt:lpstr>02 레이아웃 ▶ 렐러티브 레이아웃</vt:lpstr>
      <vt:lpstr>02 레이아웃 ▶ 렐러티브 레이아웃</vt:lpstr>
      <vt:lpstr>02 레이아웃 ▶ 렐러티브 레이아웃</vt:lpstr>
      <vt:lpstr>02 레이아웃 ▶ 렐러티브 레이아웃</vt:lpstr>
      <vt:lpstr>02 레이아웃 ▶ 렐러티브 레이아웃</vt:lpstr>
      <vt:lpstr>02 레이아웃 ▶ 렐러티브 레이아웃</vt:lpstr>
      <vt:lpstr>02 레이아웃 ▶ 테이블 레이아웃</vt:lpstr>
      <vt:lpstr>02 레이아웃 ▶ 테이블 레이아웃</vt:lpstr>
      <vt:lpstr>02 레이아웃 ▶ 테이블 레이아웃</vt:lpstr>
      <vt:lpstr>02 레이아웃 ▶ 테이블 레이아웃</vt:lpstr>
      <vt:lpstr>02 레이아웃 ▶ 테이블 레이아웃</vt:lpstr>
      <vt:lpstr>02 레이아웃 ▶ 테이블 레이아웃</vt:lpstr>
      <vt:lpstr>02 레이아웃 ▶ 그리드 레이아웃</vt:lpstr>
      <vt:lpstr>02 레이아웃 ▶ 그리드 레이아웃</vt:lpstr>
      <vt:lpstr>02 레이아웃 ▶ 그리드 레이아웃</vt:lpstr>
      <vt:lpstr>02 레이아웃 ▶ 그리드 레이아웃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937</cp:revision>
  <dcterms:created xsi:type="dcterms:W3CDTF">2012-07-11T10:23:22Z</dcterms:created>
  <dcterms:modified xsi:type="dcterms:W3CDTF">2018-01-16T04:23:21Z</dcterms:modified>
</cp:coreProperties>
</file>